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4" r:id="rId2"/>
  </p:sldMasterIdLst>
  <p:notesMasterIdLst>
    <p:notesMasterId r:id="rId12"/>
  </p:notesMasterIdLst>
  <p:handoutMasterIdLst>
    <p:handoutMasterId r:id="rId13"/>
  </p:handoutMasterIdLst>
  <p:sldIdLst>
    <p:sldId id="871" r:id="rId3"/>
    <p:sldId id="337" r:id="rId4"/>
    <p:sldId id="339" r:id="rId5"/>
    <p:sldId id="338" r:id="rId6"/>
    <p:sldId id="488" r:id="rId7"/>
    <p:sldId id="942" r:id="rId8"/>
    <p:sldId id="345" r:id="rId9"/>
    <p:sldId id="346" r:id="rId10"/>
    <p:sldId id="272" r:id="rId11"/>
  </p:sldIdLst>
  <p:sldSz cx="9144000" cy="6858000" type="screen4x3"/>
  <p:notesSz cx="6858000" cy="9312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FF"/>
    <a:srgbClr val="B2B2B2"/>
    <a:srgbClr val="003399"/>
    <a:srgbClr val="5F5F5F"/>
    <a:srgbClr val="CCECFF"/>
    <a:srgbClr val="CCCC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441" autoAdjust="0"/>
    <p:restoredTop sz="93978" autoAdjust="0"/>
  </p:normalViewPr>
  <p:slideViewPr>
    <p:cSldViewPr>
      <p:cViewPr varScale="1">
        <p:scale>
          <a:sx n="69" d="100"/>
          <a:sy n="69" d="100"/>
        </p:scale>
        <p:origin x="77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7798"/>
    </p:cViewPr>
  </p:sorterViewPr>
  <p:notesViewPr>
    <p:cSldViewPr>
      <p:cViewPr varScale="1">
        <p:scale>
          <a:sx n="81" d="100"/>
          <a:sy n="81" d="100"/>
        </p:scale>
        <p:origin x="-2004" y="-96"/>
      </p:cViewPr>
      <p:guideLst>
        <p:guide orient="horz" pos="2933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/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/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82FCE4-D177-4993-82B7-6DAF610B47AE}" type="datetimeFigureOut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4" name="Footer Placeholder 3">
            <a:extLst/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5550"/>
            <a:ext cx="2971800" cy="465138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/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45550"/>
            <a:ext cx="2971800" cy="465138"/>
          </a:xfrm>
          <a:prstGeom prst="rect">
            <a:avLst/>
          </a:prstGeom>
        </p:spPr>
        <p:txBody>
          <a:bodyPr vert="horz" wrap="square" lIns="92409" tIns="46205" rIns="92409" bIns="4620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1ECF748-E94C-4493-BB7D-FAB1FE4BFC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/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/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0F747A5-9315-44AF-A5D2-F50AC2343235}" type="datetimeFigureOut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4" name="Slide Image Placeholder 3">
            <a:extLst/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9" tIns="46205" rIns="92409" bIns="4620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2409" tIns="46205" rIns="92409" bIns="46205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>
            <a:extLst/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5550"/>
            <a:ext cx="2971800" cy="465138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>
            <a:extLst/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84555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E772538-397C-416A-9244-A12E558B99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884" name="Header Placeholder 3">
            <a:extLst/>
          </p:cNvPr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22885" name="Date Placeholder 4">
            <a:extLst/>
          </p:cNvPr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5A477-654C-4191-9432-EF49A41BB756}" type="datetime1">
              <a:rPr lang="en-US" smtClean="0">
                <a:solidFill>
                  <a:srgbClr val="000000"/>
                </a:solidFill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Header Placeholder 1">
            <a:extLst/>
          </p:cNvPr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ea typeface="MS PGothic" pitchFamily="34" charset="-128"/>
              </a:rPr>
              <a:t>Notes/Handouts</a:t>
            </a:r>
          </a:p>
        </p:txBody>
      </p:sp>
      <p:sp>
        <p:nvSpPr>
          <p:cNvPr id="123907" name="Date Placeholder 2">
            <a:extLst/>
          </p:cNvPr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86733D-B578-4959-90A7-BFEA13B660CE}" type="datetime1">
              <a:rPr lang="en-US" smtClean="0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ea typeface="MS PGothic" pitchFamily="34" charset="-128"/>
            </a:endParaRPr>
          </a:p>
        </p:txBody>
      </p:sp>
      <p:sp>
        <p:nvSpPr>
          <p:cNvPr id="123908" name="Footer Placeholder 5">
            <a:extLst/>
          </p:cNvPr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ea typeface="MS PGothic" pitchFamily="34" charset="-128"/>
              </a:rPr>
              <a:t>NJ Training TY 2008</a:t>
            </a:r>
          </a:p>
        </p:txBody>
      </p:sp>
      <p:sp>
        <p:nvSpPr>
          <p:cNvPr id="34821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E3010D-2B14-4C1B-A606-FBB71277E66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4822" name="Footer Placeholder 5"/>
          <p:cNvSpPr txBox="1">
            <a:spLocks noGrp="1"/>
          </p:cNvSpPr>
          <p:nvPr/>
        </p:nvSpPr>
        <p:spPr bwMode="auto">
          <a:xfrm>
            <a:off x="0" y="8845550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97" tIns="46199" rIns="92397" bIns="4619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Verdana" panose="020B0604030504040204" pitchFamily="34" charset="0"/>
                <a:cs typeface="Arial" panose="020B0604020202020204" pitchFamily="34" charset="0"/>
              </a:rPr>
              <a:t>01CourseIntro 2008x</a:t>
            </a:r>
          </a:p>
        </p:txBody>
      </p:sp>
      <p:sp>
        <p:nvSpPr>
          <p:cNvPr id="34823" name="Rectangle 7"/>
          <p:cNvSpPr txBox="1">
            <a:spLocks noGrp="1" noChangeArrowheads="1"/>
          </p:cNvSpPr>
          <p:nvPr/>
        </p:nvSpPr>
        <p:spPr bwMode="auto">
          <a:xfrm>
            <a:off x="3884613" y="8845550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97" tIns="46199" rIns="92397" bIns="4619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E57CA8E-AE48-4D63-9123-8ECB4F1FE87F}" type="slidenum">
              <a:rPr lang="en-US" altLang="en-US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48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F7A3D5-16AC-494B-95DD-069608016EC2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1E9497-E9C4-4C71-8BFD-C0971149ABC4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B78665-E7FE-4146-93DC-70F19A03CE7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3D28E2-51CE-41EA-8AA4-2D26FC2C493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9BC08E-8BF7-4427-9544-DE9427C24A5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664A721-87CA-4BFA-974A-88491135C53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0292" name="Header Placeholder 3">
            <a:extLst/>
          </p:cNvPr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ea typeface="MS PGothic" pitchFamily="34" charset="-128"/>
            </a:endParaRPr>
          </a:p>
        </p:txBody>
      </p:sp>
      <p:sp>
        <p:nvSpPr>
          <p:cNvPr id="140293" name="Date Placeholder 4">
            <a:extLst/>
          </p:cNvPr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759AAA-F29A-42F4-AD8A-53BBC19E5873}" type="datetime1">
              <a:rPr lang="en-US" smtClean="0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ea typeface="MS PGothic" pitchFamily="34" charset="-128"/>
            </a:endParaRPr>
          </a:p>
        </p:txBody>
      </p:sp>
      <p:sp>
        <p:nvSpPr>
          <p:cNvPr id="5939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DBB5B9-5999-40BD-AC10-331D74009B12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>
              <a:extLst/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solidFill>
                  <a:srgbClr val="000000"/>
                </a:solidFill>
                <a:latin typeface="Calibri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/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>
                  <a:solidFill>
                    <a:srgbClr val="000000"/>
                  </a:solidFill>
                  <a:latin typeface="Calibri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Rectangle 6">
                <a:extLst/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>
                  <a:solidFill>
                    <a:srgbClr val="000000"/>
                  </a:solidFill>
                  <a:latin typeface="Calibri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>
                  <a:solidFill>
                    <a:srgbClr val="000000"/>
                  </a:solidFill>
                  <a:latin typeface="Calibri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9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5191F93-614F-496A-9DBB-A0011CD2AFDF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14" name="Rectangle 10">
            <a:extLst/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086100" y="6400800"/>
            <a:ext cx="2970213" cy="3016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000000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1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A30AD-D3CA-4D9E-A4A8-6EF85DD5D7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50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D8A44C7-D000-49F4-AE5D-D25ECC5D5534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5" name="Rectangle 11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1B00F-3345-4765-97E7-2A00A5F7E5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64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6046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60467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9E5526C-1848-405B-9B4B-E598EC4B98EE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5" name="Rectangle 11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E56A6-27CF-48ED-8F6A-C192B1D8D5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947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038600"/>
            <a:ext cx="7772400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EEE180A-5723-461F-A006-A4114B8F11D9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6" name="Rectangle 11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396A5-E33A-438C-9641-B61F0B9648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530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9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8F2C16F-0419-4F07-B0A3-F73C423922A9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5" name="Rectangle 11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08D7D-2FFF-4D6E-8D88-40BF769912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726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>
              <a:extLst/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solidFill>
                  <a:srgbClr val="000000"/>
                </a:solidFill>
                <a:latin typeface="Calibri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/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>
                  <a:solidFill>
                    <a:srgbClr val="000000"/>
                  </a:solidFill>
                  <a:latin typeface="Calibri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Rectangle 6">
                <a:extLst/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>
                  <a:solidFill>
                    <a:srgbClr val="000000"/>
                  </a:solidFill>
                  <a:latin typeface="Calibri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>
                  <a:solidFill>
                    <a:srgbClr val="000000"/>
                  </a:solidFill>
                  <a:latin typeface="Calibri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9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6DF7C9E-40F2-44F0-8ACD-2EB51206F459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14" name="Rectangle 10">
            <a:extLst/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086100" y="6400800"/>
            <a:ext cx="2970213" cy="3016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000000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1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DDDBF-9571-489A-88F7-03F140BDAC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9875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45A6B57-0905-4A0D-9B19-137B3A5B5C25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5" name="Rectangle 11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29EEF-D83E-43AE-B80E-E8463842CB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670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BE69D45-22AC-4C1C-8204-7A08AF0037FE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5" name="Rectangle 11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D0A36-0BDB-4199-A9D1-1B6B1CC590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652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874517A-3C76-4821-9384-1314F7796D2E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6" name="Rectangle 11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E3DDD-126A-4B62-855D-84631A706E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33372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5A69B63-2A63-47CA-A248-299094145D95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8" name="Rectangle 11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28F2A-7989-4281-AA3C-FAD877CB98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8014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A2AADBB-9D20-43C2-8573-AC3A67B30BB3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4" name="Rectangle 11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2DE38-5A23-477C-A5FF-EF863EB841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2203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E16EE0-40AF-4D88-A0BB-265451C0497B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5" name="Rectangle 11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EB31AD4C-5249-4B62-B584-10069C741F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511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EDDBC2F-41B0-4C85-A2F4-8061DE891BEA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3" name="Rectangle 11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CB5AE-4797-48C7-BE36-EB0CA16718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0063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4F3BAAB-C5C2-4FB5-9383-43ADB9248D5F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6" name="Rectangle 11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24386-978A-473F-8D97-E10E7201E2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35215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F428CC8-D7C0-4138-8C62-27CC8B1BC367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6" name="Rectangle 11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299DB-F8E1-4238-A17C-0838464879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64577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CCBE906-1574-4818-AC76-1DAB70050ACD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5" name="Rectangle 11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8E89D-010A-4E35-AD17-FB561664A2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60324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6046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60467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ECCCFA6-AC54-4283-A2D6-93C2DB67A424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5" name="Rectangle 11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00599-362D-488A-AC38-2D96EBD5B8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2514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038600"/>
            <a:ext cx="7772400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D4D8835-F1BB-4B27-A728-B9BA445737E5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6" name="Rectangle 11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F18C2-EC1F-44B9-AB6F-C52089B509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6132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9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5E03858-A57F-4D05-9C30-063BA06FDB96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5" name="Rectangle 11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E16C0-9C8B-400C-93F2-2C01BA0A73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8897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D47E60D-BFAE-4BB7-A95C-7ECB6619D6C0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5" name="Rectangle 11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EAFB8-1C4C-4663-A69B-5510EFC2B8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806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5E6D8D1-2C9D-4137-B656-1AA5203CB9E4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6" name="Rectangle 11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EFE9B-D583-4B2D-922D-D35A789504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190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EF21B15-44B0-4457-8F84-1A3C0EDA3D5C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8" name="Rectangle 11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D0EB1-0F86-4EDB-8300-4E3E3A91BC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079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84754E2-D7DD-4593-9D60-09DE5C3766E8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4" name="Rectangle 11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7656F-D197-4D2F-B31C-AAD7B951E9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313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5B6F51D-1A60-4D6A-AACA-E981D1D2E40B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3" name="Rectangle 11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7B92C-443E-4A59-B91A-8541F16E88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07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30001FF-044B-4E15-B4B5-823210326762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6" name="Rectangle 11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6E9A1-FE95-4095-B84C-1A88B0AF3E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897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/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D75ADED-F1CF-4A68-A6B8-293366EE9BB1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6" name="Rectangle 11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029E5-8BA9-4EC0-AD4C-9DDDA36C35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097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>
              <a:extLst/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solidFill>
                  <a:srgbClr val="000000"/>
                </a:solidFill>
                <a:latin typeface="Calibri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>
                  <a:solidFill>
                    <a:srgbClr val="000000"/>
                  </a:solidFill>
                  <a:latin typeface="Calibri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8057" name="Rectangle 9">
            <a:extLst/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00000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898AA8F8-F34F-4134-9059-50C081E119A0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258059" name="Rectangle 11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D8BD4DE-4451-4628-AB97-FACAC538CE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174" r:id="rId1"/>
    <p:sldLayoutId id="2147489175" r:id="rId2"/>
    <p:sldLayoutId id="2147489176" r:id="rId3"/>
    <p:sldLayoutId id="2147489177" r:id="rId4"/>
    <p:sldLayoutId id="2147489178" r:id="rId5"/>
    <p:sldLayoutId id="2147489179" r:id="rId6"/>
    <p:sldLayoutId id="2147489180" r:id="rId7"/>
    <p:sldLayoutId id="2147489181" r:id="rId8"/>
    <p:sldLayoutId id="2147489182" r:id="rId9"/>
    <p:sldLayoutId id="2147489183" r:id="rId10"/>
    <p:sldLayoutId id="2147489184" r:id="rId11"/>
    <p:sldLayoutId id="2147489185" r:id="rId12"/>
    <p:sldLayoutId id="2147489186" r:id="rId13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056" name="Rectangle 3">
              <a:extLst/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solidFill>
                  <a:srgbClr val="000000"/>
                </a:solidFill>
                <a:latin typeface="Calibri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057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058" name="Rectangle 5">
                <a:extLst/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>
                  <a:solidFill>
                    <a:srgbClr val="000000"/>
                  </a:solidFill>
                  <a:latin typeface="Calibri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59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8057" name="Rectangle 9">
            <a:extLst/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00000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7EDC2DE1-6829-4C58-B110-D5E68AA81AC1}" type="datetime1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258059" name="Rectangle 11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2F7449-4AF0-4C45-A937-7C9C34C1DF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5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187" r:id="rId1"/>
    <p:sldLayoutId id="2147489188" r:id="rId2"/>
    <p:sldLayoutId id="2147489189" r:id="rId3"/>
    <p:sldLayoutId id="2147489190" r:id="rId4"/>
    <p:sldLayoutId id="2147489191" r:id="rId5"/>
    <p:sldLayoutId id="2147489192" r:id="rId6"/>
    <p:sldLayoutId id="2147489193" r:id="rId7"/>
    <p:sldLayoutId id="2147489194" r:id="rId8"/>
    <p:sldLayoutId id="2147489195" r:id="rId9"/>
    <p:sldLayoutId id="2147489196" r:id="rId10"/>
    <p:sldLayoutId id="2147489197" r:id="rId11"/>
    <p:sldLayoutId id="2147489198" r:id="rId12"/>
    <p:sldLayoutId id="2147489199" r:id="rId13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Introduction to Familiarization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dirty="0" smtClean="0"/>
          </a:p>
          <a:p>
            <a:r>
              <a:rPr lang="en-US" altLang="en-US" dirty="0" smtClean="0">
                <a:solidFill>
                  <a:srgbClr val="FF0000"/>
                </a:solidFill>
              </a:rPr>
              <a:t>WELCOME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3775" y="6305550"/>
            <a:ext cx="457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69F46F3-3222-45E2-8180-6053A9816DAA}" type="slidenum">
              <a:rPr lang="en-US" altLang="en-US" sz="11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100" smtClean="0"/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altLang="en-US" smtClean="0"/>
              <a:t>Purpose of this Training</a:t>
            </a:r>
          </a:p>
        </p:txBody>
      </p:sp>
      <p:sp>
        <p:nvSpPr>
          <p:cNvPr id="3379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77200" cy="4267200"/>
          </a:xfrm>
        </p:spPr>
        <p:txBody>
          <a:bodyPr/>
          <a:lstStyle/>
          <a:p>
            <a:r>
              <a:rPr lang="en-US" altLang="en-US" sz="3000" smtClean="0"/>
              <a:t>Understand policy &amp; procedures of AARP Foundation Tax-Aide Program</a:t>
            </a:r>
          </a:p>
          <a:p>
            <a:r>
              <a:rPr lang="en-US" altLang="en-US" sz="3000" smtClean="0"/>
              <a:t>Understand what is expected of volunteers</a:t>
            </a:r>
          </a:p>
          <a:p>
            <a:r>
              <a:rPr lang="en-US" altLang="en-US" sz="3000" smtClean="0"/>
              <a:t>Understand typical tax documents </a:t>
            </a:r>
          </a:p>
          <a:p>
            <a:r>
              <a:rPr lang="en-US" altLang="en-US" sz="3000" smtClean="0"/>
              <a:t>Understand how to access &amp; use TaxSlayer software (TS)</a:t>
            </a:r>
          </a:p>
          <a:p>
            <a:r>
              <a:rPr lang="en-US" altLang="en-US" sz="3000" smtClean="0"/>
              <a:t>Understand how to prepare a simple tax return using TS</a:t>
            </a:r>
          </a:p>
        </p:txBody>
      </p:sp>
      <p:sp>
        <p:nvSpPr>
          <p:cNvPr id="2" name="Date Placeholder 1">
            <a:extLst/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51AB15B-73AE-4A61-9A80-23A0F9701346}" type="datetime1">
              <a:rPr lang="en-US"/>
              <a:pPr>
                <a:defRPr/>
              </a:pPr>
              <a:t>9/23/2020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077200" cy="1143000"/>
          </a:xfrm>
        </p:spPr>
        <p:txBody>
          <a:bodyPr/>
          <a:lstStyle/>
          <a:p>
            <a:r>
              <a:rPr lang="en-US" altLang="en-US" smtClean="0"/>
              <a:t>AARP Foundation Tax-Aide</a:t>
            </a:r>
          </a:p>
        </p:txBody>
      </p:sp>
      <p:sp>
        <p:nvSpPr>
          <p:cNvPr id="3584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/>
          <a:lstStyle/>
          <a:p>
            <a:r>
              <a:rPr lang="en-US" altLang="en-US" sz="3100" dirty="0" smtClean="0"/>
              <a:t>Charitable, non-profit program administered by AARP Foundation</a:t>
            </a:r>
          </a:p>
          <a:p>
            <a:r>
              <a:rPr lang="en-US" altLang="en-US" sz="3100" dirty="0" smtClean="0"/>
              <a:t>Free, nationwide confidential service</a:t>
            </a:r>
          </a:p>
          <a:p>
            <a:r>
              <a:rPr lang="en-US" altLang="en-US" sz="3100" dirty="0" smtClean="0"/>
              <a:t>Helps low- to mid-income taxpayers with special attention to age 60+</a:t>
            </a:r>
          </a:p>
          <a:p>
            <a:r>
              <a:rPr lang="en-US" altLang="en-US" sz="3100" dirty="0" smtClean="0"/>
              <a:t>Answers tax questions &amp; prepares returns</a:t>
            </a:r>
          </a:p>
          <a:p>
            <a:r>
              <a:rPr lang="en-US" altLang="en-US" sz="3100" dirty="0" smtClean="0"/>
              <a:t>Funded 1/3 by AARP Foundation, 2/3 by IRS Tax Counseling for the Elderly (TCE)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2E1A52-6E25-4046-B2CE-F72649ACEDD9}" type="slidenum">
              <a:rPr lang="en-US" altLang="en-US" sz="11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100" smtClean="0">
              <a:solidFill>
                <a:srgbClr val="000000"/>
              </a:solidFill>
            </a:endParaRPr>
          </a:p>
        </p:txBody>
      </p:sp>
      <p:sp>
        <p:nvSpPr>
          <p:cNvPr id="2" name="Date Placeholder 1">
            <a:extLst/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28EB569-ED39-4C23-B5E2-743AE0BB6F3B}" type="datetime1">
              <a:rPr lang="en-US"/>
              <a:pPr>
                <a:defRPr/>
              </a:pPr>
              <a:t>9/23/2020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077200" cy="1143000"/>
          </a:xfrm>
        </p:spPr>
        <p:txBody>
          <a:bodyPr/>
          <a:lstStyle/>
          <a:p>
            <a:r>
              <a:rPr lang="en-US" altLang="en-US" smtClean="0"/>
              <a:t>Mission of AARP Foundation </a:t>
            </a:r>
            <a:br>
              <a:rPr lang="en-US" altLang="en-US" smtClean="0"/>
            </a:br>
            <a:r>
              <a:rPr lang="en-US" altLang="en-US" smtClean="0"/>
              <a:t>Tax-Aide</a:t>
            </a:r>
          </a:p>
        </p:txBody>
      </p:sp>
      <p:sp>
        <p:nvSpPr>
          <p:cNvPr id="37891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077200" cy="4724400"/>
          </a:xfrm>
        </p:spPr>
        <p:txBody>
          <a:bodyPr/>
          <a:lstStyle/>
          <a:p>
            <a:r>
              <a:rPr lang="en-US" altLang="en-US" smtClean="0"/>
              <a:t> To provide high-quality, free income tax assistance &amp; tax form preparation to the greatest number of low- &amp; moderate-income taxpayers which will produce the most beneficial result for the taxpayers we serve</a:t>
            </a:r>
          </a:p>
          <a:p>
            <a:pPr lvl="1"/>
            <a:r>
              <a:rPr lang="en-US" altLang="en-US" smtClean="0"/>
              <a:t>No income or age limits</a:t>
            </a:r>
          </a:p>
          <a:p>
            <a:pPr lvl="1"/>
            <a:r>
              <a:rPr lang="en-US" altLang="en-US" smtClean="0"/>
              <a:t>Only limits are on complexity of return</a:t>
            </a:r>
          </a:p>
          <a:p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5D9996-0ADF-4622-B781-5F4EAFCDD204}" type="slidenum">
              <a:rPr lang="en-US" altLang="en-US" sz="11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100" smtClean="0">
              <a:solidFill>
                <a:srgbClr val="000000"/>
              </a:solidFill>
            </a:endParaRPr>
          </a:p>
        </p:txBody>
      </p:sp>
      <p:sp>
        <p:nvSpPr>
          <p:cNvPr id="2" name="Date Placeholder 1">
            <a:extLst/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DE3A6C4-CA6A-4A85-9A21-C20577BB4E0E}" type="datetime1">
              <a:rPr lang="en-US"/>
              <a:pPr>
                <a:defRPr/>
              </a:pPr>
              <a:t>9/23/2020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077200" cy="1143000"/>
          </a:xfrm>
        </p:spPr>
        <p:txBody>
          <a:bodyPr/>
          <a:lstStyle/>
          <a:p>
            <a:r>
              <a:rPr lang="en-US" altLang="en-US" dirty="0" smtClean="0"/>
              <a:t>TY 2018 National Statistics</a:t>
            </a:r>
          </a:p>
        </p:txBody>
      </p:sp>
      <p:sp>
        <p:nvSpPr>
          <p:cNvPr id="39939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077200" cy="4419600"/>
          </a:xfrm>
        </p:spPr>
        <p:txBody>
          <a:bodyPr/>
          <a:lstStyle/>
          <a:p>
            <a:r>
              <a:rPr lang="en-US" altLang="en-US" sz="3600" dirty="0" smtClean="0"/>
              <a:t>Tax-Aide started in 1968 and is now the largest nationwide, volunteer-run free tax service</a:t>
            </a:r>
          </a:p>
          <a:p>
            <a:r>
              <a:rPr lang="en-US" altLang="en-US" sz="3600" dirty="0" smtClean="0"/>
              <a:t>Taxpayers served:  </a:t>
            </a:r>
            <a:r>
              <a:rPr lang="en-US" altLang="en-US" sz="3600" dirty="0" smtClean="0">
                <a:solidFill>
                  <a:srgbClr val="FF0000"/>
                </a:solidFill>
              </a:rPr>
              <a:t>2.6 million</a:t>
            </a:r>
          </a:p>
          <a:p>
            <a:r>
              <a:rPr lang="en-US" altLang="en-US" sz="3600" dirty="0" smtClean="0"/>
              <a:t> Federal </a:t>
            </a:r>
            <a:r>
              <a:rPr lang="en-US" altLang="en-US" sz="3600" dirty="0"/>
              <a:t>t</a:t>
            </a:r>
            <a:r>
              <a:rPr lang="en-US" altLang="en-US" sz="3600" dirty="0" smtClean="0"/>
              <a:t>ax returns prepared:  </a:t>
            </a:r>
            <a:r>
              <a:rPr lang="en-US" altLang="en-US" sz="3600" dirty="0" smtClean="0">
                <a:solidFill>
                  <a:srgbClr val="FF0000"/>
                </a:solidFill>
              </a:rPr>
              <a:t>1.65 million </a:t>
            </a:r>
          </a:p>
          <a:p>
            <a:r>
              <a:rPr lang="en-US" altLang="en-US" sz="3600" dirty="0" smtClean="0">
                <a:solidFill>
                  <a:srgbClr val="006600"/>
                </a:solidFill>
              </a:rPr>
              <a:t> </a:t>
            </a:r>
            <a:r>
              <a:rPr lang="en-US" altLang="en-US" sz="3600" dirty="0" smtClean="0"/>
              <a:t>Volunteers: </a:t>
            </a:r>
            <a:r>
              <a:rPr lang="en-US" altLang="en-US" sz="3600" dirty="0" smtClean="0">
                <a:solidFill>
                  <a:srgbClr val="FF0000"/>
                </a:solidFill>
              </a:rPr>
              <a:t>36,000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BD3C7F-F543-4E40-BC27-C8ACE944E22E}" type="slidenum">
              <a:rPr lang="en-US" altLang="en-US" sz="11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100" smtClean="0">
              <a:solidFill>
                <a:srgbClr val="000000"/>
              </a:solidFill>
            </a:endParaRPr>
          </a:p>
        </p:txBody>
      </p:sp>
      <p:sp>
        <p:nvSpPr>
          <p:cNvPr id="2" name="Date Placeholder 1">
            <a:extLst/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1C04F6A-6F9A-4A82-813E-4C074E1205FB}" type="datetime1">
              <a:rPr lang="en-US"/>
              <a:pPr>
                <a:defRPr/>
              </a:pPr>
              <a:t>9/23/2020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077200" cy="1143000"/>
          </a:xfrm>
        </p:spPr>
        <p:txBody>
          <a:bodyPr/>
          <a:lstStyle/>
          <a:p>
            <a:r>
              <a:rPr lang="en-US" altLang="en-US" dirty="0" smtClean="0"/>
              <a:t>TY 2018 NJ Statistics</a:t>
            </a:r>
          </a:p>
        </p:txBody>
      </p:sp>
      <p:sp>
        <p:nvSpPr>
          <p:cNvPr id="34819" name="Content Placeholder 2">
            <a:extLst/>
          </p:cNvPr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3886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Volunteers:  </a:t>
            </a:r>
            <a:r>
              <a:rPr lang="en-US" altLang="en-US" dirty="0" smtClean="0">
                <a:solidFill>
                  <a:srgbClr val="FF0000"/>
                </a:solidFill>
              </a:rPr>
              <a:t>1,057</a:t>
            </a:r>
          </a:p>
          <a:p>
            <a:pPr>
              <a:defRPr/>
            </a:pPr>
            <a:r>
              <a:rPr lang="en-US" altLang="en-US" dirty="0" smtClean="0"/>
              <a:t>Federal tax returns prepared:  </a:t>
            </a:r>
            <a:r>
              <a:rPr lang="en-US" altLang="en-US" dirty="0" smtClean="0">
                <a:solidFill>
                  <a:srgbClr val="FF0000"/>
                </a:solidFill>
              </a:rPr>
              <a:t>40,740</a:t>
            </a:r>
          </a:p>
          <a:p>
            <a:pPr>
              <a:defRPr/>
            </a:pPr>
            <a:r>
              <a:rPr lang="en-US" altLang="en-US" dirty="0" smtClean="0"/>
              <a:t>NJ tax returns prepared:  </a:t>
            </a:r>
            <a:r>
              <a:rPr lang="en-US" altLang="en-US" dirty="0" smtClean="0">
                <a:solidFill>
                  <a:srgbClr val="FF0000"/>
                </a:solidFill>
              </a:rPr>
              <a:t>39,419</a:t>
            </a:r>
          </a:p>
          <a:p>
            <a:pPr>
              <a:defRPr/>
            </a:pPr>
            <a:r>
              <a:rPr lang="en-US" altLang="en-US" dirty="0" smtClean="0"/>
              <a:t>Sites:  </a:t>
            </a:r>
            <a:r>
              <a:rPr lang="en-US" altLang="en-US" dirty="0" smtClean="0">
                <a:solidFill>
                  <a:srgbClr val="FF0000"/>
                </a:solidFill>
              </a:rPr>
              <a:t>150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C571913-5B4E-4DD5-BB66-7BE20C4F598C}" type="slidenum">
              <a:rPr lang="en-US" altLang="en-US" sz="11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100" smtClean="0">
              <a:solidFill>
                <a:srgbClr val="000000"/>
              </a:solidFill>
            </a:endParaRPr>
          </a:p>
        </p:txBody>
      </p:sp>
      <p:sp>
        <p:nvSpPr>
          <p:cNvPr id="2" name="Date Placeholder 1">
            <a:extLst/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B9EF9C0-216F-4447-8683-7FD291677C65}" type="datetime1">
              <a:rPr lang="en-US"/>
              <a:pPr>
                <a:defRPr/>
              </a:pPr>
              <a:t>9/23/2020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077200" cy="1143000"/>
          </a:xfrm>
        </p:spPr>
        <p:txBody>
          <a:bodyPr/>
          <a:lstStyle/>
          <a:p>
            <a:r>
              <a:rPr lang="en-US" altLang="en-US" smtClean="0"/>
              <a:t>Confidentiality, Privacy &amp; Security</a:t>
            </a:r>
          </a:p>
        </p:txBody>
      </p:sp>
      <p:sp>
        <p:nvSpPr>
          <p:cNvPr id="5427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772400" cy="4724400"/>
          </a:xfrm>
        </p:spPr>
        <p:txBody>
          <a:bodyPr/>
          <a:lstStyle/>
          <a:p>
            <a:r>
              <a:rPr lang="en-US" altLang="en-US" smtClean="0"/>
              <a:t>Keep taxpayer info strictly confidential</a:t>
            </a:r>
          </a:p>
          <a:p>
            <a:r>
              <a:rPr lang="en-US" altLang="en-US" smtClean="0"/>
              <a:t>Do not retain taxpayer documents </a:t>
            </a:r>
          </a:p>
          <a:p>
            <a:r>
              <a:rPr lang="en-US" altLang="en-US" smtClean="0"/>
              <a:t>Do not leave computer unattended if it has taxpayer data</a:t>
            </a:r>
          </a:p>
          <a:p>
            <a:r>
              <a:rPr lang="en-US" altLang="en-US" smtClean="0"/>
              <a:t>All sites use TaxSlayer where data is stored on secure servers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mtClean="0"/>
          </a:p>
          <a:p>
            <a:pPr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1E1AA9-FE8C-498A-8D63-329E3B262FCC}" type="slidenum">
              <a:rPr lang="en-US" altLang="en-US" sz="11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100" smtClean="0">
              <a:solidFill>
                <a:srgbClr val="000000"/>
              </a:solidFill>
            </a:endParaRPr>
          </a:p>
        </p:txBody>
      </p:sp>
      <p:sp>
        <p:nvSpPr>
          <p:cNvPr id="2" name="Date Placeholder 1">
            <a:extLst/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2A506BE-205A-4F41-B563-8492A4AE3107}" type="datetime1">
              <a:rPr lang="en-US"/>
              <a:pPr>
                <a:defRPr/>
              </a:pPr>
              <a:t>9/23/2020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077200" cy="1143000"/>
          </a:xfrm>
        </p:spPr>
        <p:txBody>
          <a:bodyPr/>
          <a:lstStyle/>
          <a:p>
            <a:r>
              <a:rPr lang="en-US" altLang="en-US" smtClean="0"/>
              <a:t>Insurance Coverage &amp; Liability</a:t>
            </a:r>
          </a:p>
        </p:txBody>
      </p:sp>
      <p:sp>
        <p:nvSpPr>
          <p:cNvPr id="5632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609600" y="1523999"/>
            <a:ext cx="7772400" cy="4495801"/>
          </a:xfrm>
        </p:spPr>
        <p:txBody>
          <a:bodyPr/>
          <a:lstStyle/>
          <a:p>
            <a:r>
              <a:rPr lang="en-US" altLang="en-US" sz="3000" dirty="0" smtClean="0"/>
              <a:t>Travel accident insurance coverage if on Tax-Aide business</a:t>
            </a:r>
          </a:p>
          <a:p>
            <a:pPr lvl="1"/>
            <a:r>
              <a:rPr lang="en-US" altLang="en-US" sz="2600" dirty="0" smtClean="0"/>
              <a:t>Insurance is supplemental to Medicare or its equivalent</a:t>
            </a:r>
          </a:p>
          <a:p>
            <a:pPr lvl="1"/>
            <a:r>
              <a:rPr lang="en-US" altLang="en-US" sz="2600" dirty="0" smtClean="0"/>
              <a:t>Covers medical expenses &amp;/or death only</a:t>
            </a:r>
          </a:p>
          <a:p>
            <a:pPr lvl="1"/>
            <a:r>
              <a:rPr lang="en-US" altLang="en-US" sz="2600" dirty="0" smtClean="0"/>
              <a:t>Does not cover personal property such as cars, computers, etc.</a:t>
            </a:r>
          </a:p>
          <a:p>
            <a:r>
              <a:rPr lang="en-US" altLang="en-US" sz="3000" dirty="0" smtClean="0"/>
              <a:t>Notify district coordinator ASAP</a:t>
            </a:r>
          </a:p>
          <a:p>
            <a:r>
              <a:rPr lang="en-US" altLang="en-US" sz="3000" dirty="0" smtClean="0"/>
              <a:t>By  congressional law, counselors are not liable </a:t>
            </a:r>
            <a:r>
              <a:rPr lang="en-US" altLang="en-US" sz="3000" u="sng" dirty="0" smtClean="0"/>
              <a:t>if they follow the rules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28C1615-9740-4101-A4E5-E42EB05349C4}" type="slidenum">
              <a:rPr lang="en-US" altLang="en-US" sz="11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100" smtClean="0">
              <a:solidFill>
                <a:srgbClr val="000000"/>
              </a:solidFill>
            </a:endParaRPr>
          </a:p>
        </p:txBody>
      </p:sp>
      <p:sp>
        <p:nvSpPr>
          <p:cNvPr id="2" name="Date Placeholder 1">
            <a:extLst/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692BCB7-8DA6-4D70-8428-950291BC7F5D}" type="datetime1">
              <a:rPr lang="en-US"/>
              <a:pPr>
                <a:defRPr/>
              </a:pPr>
              <a:t>9/23/2020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077200" cy="1143000"/>
          </a:xfrm>
        </p:spPr>
        <p:txBody>
          <a:bodyPr/>
          <a:lstStyle/>
          <a:p>
            <a:r>
              <a:rPr lang="en-US" altLang="en-US" smtClean="0"/>
              <a:t>Types Of Returns You</a:t>
            </a:r>
            <a:br>
              <a:rPr lang="en-US" altLang="en-US" smtClean="0"/>
            </a:br>
            <a:r>
              <a:rPr lang="en-US" altLang="en-US" smtClean="0"/>
              <a:t>Can/Can’t Prepare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153400" cy="4876800"/>
          </a:xfrm>
        </p:spPr>
        <p:txBody>
          <a:bodyPr/>
          <a:lstStyle/>
          <a:p>
            <a:r>
              <a:rPr lang="en-US" altLang="en-US" sz="2800" smtClean="0"/>
              <a:t>Prepare </a:t>
            </a:r>
            <a:r>
              <a:rPr lang="en-US" altLang="en-US" sz="2800" b="1" smtClean="0"/>
              <a:t>only</a:t>
            </a:r>
            <a:r>
              <a:rPr lang="en-US" altLang="en-US" sz="2800" smtClean="0"/>
              <a:t> those returns for which you have been trained &amp; certified</a:t>
            </a:r>
          </a:p>
          <a:p>
            <a:r>
              <a:rPr lang="en-US" altLang="en-US" sz="2800" smtClean="0"/>
              <a:t>Refer taxpayer to experienced counselor if you are not comfortable with a particular tax situation</a:t>
            </a:r>
          </a:p>
          <a:p>
            <a:r>
              <a:rPr lang="en-US" altLang="en-US" sz="2800" smtClean="0"/>
              <a:t>Refer taxpayer to paid tax preparer if anything on return is </a:t>
            </a:r>
            <a:r>
              <a:rPr lang="en-US" altLang="en-US" sz="2800" smtClean="0">
                <a:solidFill>
                  <a:srgbClr val="FF0000"/>
                </a:solidFill>
              </a:rPr>
              <a:t>Out Of Scope </a:t>
            </a:r>
          </a:p>
          <a:p>
            <a:pPr lvl="1"/>
            <a:r>
              <a:rPr lang="en-US" altLang="en-US" sz="2400" smtClean="0"/>
              <a:t>AARP Foundation Scope Manual </a:t>
            </a:r>
          </a:p>
          <a:p>
            <a:r>
              <a:rPr lang="en-US" altLang="en-US" sz="2800" smtClean="0"/>
              <a:t>Do not prepare a tax return when you suspect information is untruthful </a:t>
            </a:r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48C779-7F08-41AD-9246-C7F588172AFC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smtClean="0"/>
          </a:p>
        </p:txBody>
      </p:sp>
      <p:sp>
        <p:nvSpPr>
          <p:cNvPr id="2" name="Date Placeholder 1">
            <a:extLst/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540FC2B-5ABE-4B88-9970-B36C50C56390}" type="datetime1">
              <a:rPr lang="en-US"/>
              <a:pPr>
                <a:defRPr/>
              </a:pPr>
              <a:t>9/23/2020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J Template 06">
  <a:themeElements>
    <a:clrScheme name="NJ Template 06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J Template 06">
  <a:themeElements>
    <a:clrScheme name="NJ Template 06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21426</TotalTime>
  <Words>402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MS PGothic</vt:lpstr>
      <vt:lpstr>MS PGothic</vt:lpstr>
      <vt:lpstr>Arial</vt:lpstr>
      <vt:lpstr>Calibri</vt:lpstr>
      <vt:lpstr>Verdana</vt:lpstr>
      <vt:lpstr>Wingdings</vt:lpstr>
      <vt:lpstr>NJ Template 06</vt:lpstr>
      <vt:lpstr>1_NJ Template 06</vt:lpstr>
      <vt:lpstr>Introduction to Familiarization </vt:lpstr>
      <vt:lpstr>Purpose of this Training</vt:lpstr>
      <vt:lpstr>AARP Foundation Tax-Aide</vt:lpstr>
      <vt:lpstr>Mission of AARP Foundation  Tax-Aide</vt:lpstr>
      <vt:lpstr>TY 2018 National Statistics</vt:lpstr>
      <vt:lpstr>TY 2018 NJ Statistics</vt:lpstr>
      <vt:lpstr>Confidentiality, Privacy &amp; Security</vt:lpstr>
      <vt:lpstr>Insurance Coverage &amp; Liability</vt:lpstr>
      <vt:lpstr>Types Of Returns You Can/Can’t Prepare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Gale Stricker</cp:lastModifiedBy>
  <cp:revision>895</cp:revision>
  <cp:lastPrinted>2017-11-16T23:05:00Z</cp:lastPrinted>
  <dcterms:created xsi:type="dcterms:W3CDTF">2011-10-19T19:15:39Z</dcterms:created>
  <dcterms:modified xsi:type="dcterms:W3CDTF">2020-09-23T12:43:27Z</dcterms:modified>
</cp:coreProperties>
</file>